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67" r:id="rId4"/>
    <p:sldId id="257" r:id="rId5"/>
    <p:sldId id="263" r:id="rId6"/>
    <p:sldId id="269" r:id="rId7"/>
    <p:sldId id="277" r:id="rId8"/>
    <p:sldId id="276" r:id="rId9"/>
    <p:sldId id="268" r:id="rId10"/>
    <p:sldId id="273" r:id="rId11"/>
    <p:sldId id="270" r:id="rId12"/>
    <p:sldId id="271" r:id="rId13"/>
    <p:sldId id="272" r:id="rId14"/>
    <p:sldId id="278" r:id="rId15"/>
    <p:sldId id="261" r:id="rId16"/>
    <p:sldId id="264" r:id="rId17"/>
    <p:sldId id="265" r:id="rId18"/>
    <p:sldId id="26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040" autoAdjust="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C27CF6-0C83-4F11-9575-120E2CE8FCEC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EC5FBD-1E49-469D-BF3D-C39ED641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3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A82CDD-60BA-44BA-BE5D-DAA6B63AD856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5CD931-BA8B-4C3C-A71C-00BBDEE22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9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8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1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6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6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9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4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5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2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7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CD931-BA8B-4C3C-A71C-00BBDEE22C5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3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7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0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1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2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2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9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1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6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2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4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5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8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721FCA-64AD-476B-AE0F-BAF1EABAD56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0991AAF-A348-4C49-97E7-178D1F709C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tudents.lls.edu/finance-question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ls.edu/system/files/finance/awards_prizes_informational_form_202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na.Infanzon@lls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istina.Carrasco@lls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s.lls.edu/online-payment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673466" cy="2677648"/>
          </a:xfrm>
        </p:spPr>
        <p:txBody>
          <a:bodyPr/>
          <a:lstStyle/>
          <a:p>
            <a:r>
              <a:rPr lang="en-US" dirty="0"/>
              <a:t>Student Organizations:</a:t>
            </a:r>
            <a:br>
              <a:rPr lang="en-US" dirty="0"/>
            </a:br>
            <a:r>
              <a:rPr lang="en-US" sz="4400" dirty="0"/>
              <a:t>Fiscal Affairs Policies &amp; Procedures</a:t>
            </a:r>
            <a:br>
              <a:rPr lang="en-US" sz="4400" dirty="0"/>
            </a:br>
            <a:r>
              <a:rPr lang="en-US" sz="4400" dirty="0"/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Johanna Infanzon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Budget Manager, Fiscal Affairs</a:t>
            </a:r>
          </a:p>
        </p:txBody>
      </p:sp>
    </p:spTree>
    <p:extLst>
      <p:ext uri="{BB962C8B-B14F-4D97-AF65-F5344CB8AC3E}">
        <p14:creationId xmlns:p14="http://schemas.microsoft.com/office/powerpoint/2010/main" val="172748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6E96C53-1010-48EB-8728-70CB5823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E899E0-D27A-454B-8E91-14A292422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DF8A7C-C5E2-42D4-884A-EC7DE68E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ADD528-121C-4D05-B77B-54B31D7BA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CF2869-5CDD-4AD2-8AC0-4AE179D3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FD2D0A6-D3D4-4573-AD6B-2B5DBFF0C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9749B2A-2C8D-45C7-A857-30307A089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EC28B8C-B40C-4618-823B-C6D730FE8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48F18629-A8DF-4D01-87B1-F38D1944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459308"/>
          </a:xfrm>
        </p:spPr>
        <p:txBody>
          <a:bodyPr>
            <a:normAutofit/>
          </a:bodyPr>
          <a:lstStyle/>
          <a:p>
            <a:r>
              <a:rPr lang="en-US" dirty="0"/>
              <a:t>Reimbursements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E7B63C-46F7-4ECE-A626-6138F1F4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963882"/>
            <a:ext cx="5132439" cy="42665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Complete the online </a:t>
            </a:r>
            <a:r>
              <a:rPr lang="en-US" b="1" dirty="0">
                <a:solidFill>
                  <a:schemeClr val="bg1"/>
                </a:solidFill>
              </a:rPr>
              <a:t>Student Reimbursement Request</a:t>
            </a:r>
            <a:r>
              <a:rPr lang="en-US" dirty="0">
                <a:solidFill>
                  <a:schemeClr val="bg1"/>
                </a:solidFill>
              </a:rPr>
              <a:t> form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Attach image of original and itemized receipt/s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Mailing address must match PROWL. </a:t>
            </a:r>
            <a:endParaRPr lang="en-US" dirty="0">
              <a:solidFill>
                <a:schemeClr val="bg1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  <a:hlinkClick r:id="rId4"/>
              </a:rPr>
              <a:t>students.lls.edu/finance-questions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takes about </a:t>
            </a:r>
            <a:r>
              <a:rPr lang="en-US" b="1" dirty="0">
                <a:solidFill>
                  <a:schemeClr val="bg1"/>
                </a:solidFill>
              </a:rPr>
              <a:t>2 – 3 weeks to receive a check reimbursement </a:t>
            </a:r>
            <a:r>
              <a:rPr lang="en-US" dirty="0">
                <a:solidFill>
                  <a:schemeClr val="bg1"/>
                </a:solidFill>
              </a:rPr>
              <a:t>from when Fiscal Affairs receives the request.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FA2BC56-BE03-AD5E-BE44-B7B934315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8" t="4003" r="6279" b="3637"/>
          <a:stretch/>
        </p:blipFill>
        <p:spPr>
          <a:xfrm>
            <a:off x="7116089" y="1678193"/>
            <a:ext cx="4297775" cy="417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0CC18C0-9A66-45AE-B534-B8D29AFE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b="1" dirty="0"/>
              <a:t>Requirements: </a:t>
            </a:r>
          </a:p>
          <a:p>
            <a:pPr lvl="1"/>
            <a:r>
              <a:rPr lang="en-US" dirty="0"/>
              <a:t>Date </a:t>
            </a:r>
          </a:p>
          <a:p>
            <a:pPr lvl="1"/>
            <a:r>
              <a:rPr lang="en-US" dirty="0"/>
              <a:t>Vendor Name </a:t>
            </a:r>
          </a:p>
          <a:p>
            <a:pPr lvl="1"/>
            <a:r>
              <a:rPr lang="en-US" dirty="0"/>
              <a:t>Itemized (list item/s purchased)</a:t>
            </a:r>
          </a:p>
          <a:p>
            <a:pPr lvl="1"/>
            <a:r>
              <a:rPr lang="en-US" dirty="0"/>
              <a:t>Amount Paid </a:t>
            </a:r>
          </a:p>
          <a:p>
            <a:pPr lvl="1"/>
            <a:r>
              <a:rPr lang="en-US" dirty="0"/>
              <a:t>Payment Method / Proof of Payment </a:t>
            </a:r>
          </a:p>
          <a:p>
            <a:pPr lvl="2"/>
            <a:r>
              <a:rPr lang="en-US" dirty="0"/>
              <a:t>Cash, Credit Card (Last 4 digits), Check (back/front copy of cleared check)</a:t>
            </a:r>
          </a:p>
          <a:p>
            <a:pPr lvl="2"/>
            <a:r>
              <a:rPr lang="en-US" dirty="0"/>
              <a:t>If the payment is unclear we may ask for additional documentation such as a bank or credit card statement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9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416300"/>
          </a:xfrm>
        </p:spPr>
        <p:txBody>
          <a:bodyPr/>
          <a:lstStyle/>
          <a:p>
            <a:r>
              <a:rPr lang="en-US" b="1" dirty="0"/>
              <a:t>All out-of-pocket expenses must be submitted, approved, and paid </a:t>
            </a:r>
            <a:r>
              <a:rPr lang="en-US" b="1" u="sng" dirty="0">
                <a:solidFill>
                  <a:srgbClr val="FF0000"/>
                </a:solidFill>
              </a:rPr>
              <a:t>within 60 days of the receipt date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dirty="0"/>
              <a:t>Cash transferring app transactions and confirmations are </a:t>
            </a:r>
            <a:r>
              <a:rPr lang="en-US" b="1" u="sng" dirty="0"/>
              <a:t>not</a:t>
            </a:r>
            <a:r>
              <a:rPr lang="en-US" b="1" dirty="0"/>
              <a:t> considered receipts or proof of payment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b="1" u="sng" dirty="0">
                <a:solidFill>
                  <a:srgbClr val="FF0000"/>
                </a:solidFill>
              </a:rPr>
              <a:t>PLEASE DO NOT PAY VENDORS WITH VENMO OR ANY CASH APPLICATIONS</a:t>
            </a:r>
          </a:p>
          <a:p>
            <a:pPr lvl="1"/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1838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3412" y="2603500"/>
            <a:ext cx="594598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DFA9-E151-870F-58CE-B903CE17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Workflow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A1B9D-8368-81DD-5A12-A50021A7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66" y="3020775"/>
            <a:ext cx="9272148" cy="14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346214"/>
            <a:ext cx="4240695" cy="396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5" y="544995"/>
            <a:ext cx="55661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Items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10077620" cy="3602428"/>
          </a:xfrm>
        </p:spPr>
        <p:txBody>
          <a:bodyPr>
            <a:noAutofit/>
          </a:bodyPr>
          <a:lstStyle/>
          <a:p>
            <a:r>
              <a:rPr lang="en-US" sz="2000" b="1" dirty="0"/>
              <a:t>Awards/Prizes/Gifts Informational </a:t>
            </a:r>
            <a:r>
              <a:rPr lang="en-US" sz="2000" b="1" dirty="0">
                <a:solidFill>
                  <a:schemeClr val="tx1"/>
                </a:solidFill>
              </a:rPr>
              <a:t>Form</a:t>
            </a:r>
          </a:p>
          <a:p>
            <a:pPr lvl="1"/>
            <a:r>
              <a:rPr lang="en-US" sz="1800" dirty="0"/>
              <a:t>Completed form will be required for reimbursement</a:t>
            </a:r>
          </a:p>
          <a:p>
            <a:pPr lvl="1"/>
            <a:r>
              <a:rPr lang="en-US" sz="1800" dirty="0"/>
              <a:t>Recipient names are required 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https://my.lls.edu/system/files/finance/awards_prizes_informational_form_2022.pdf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/>
              <a:t>Alcohol - NOT a reimbursable expense</a:t>
            </a:r>
          </a:p>
          <a:p>
            <a:pPr lvl="1"/>
            <a:r>
              <a:rPr lang="en-US" sz="1800" dirty="0"/>
              <a:t>Unless pre-approved by Student Affairs </a:t>
            </a:r>
          </a:p>
          <a:p>
            <a:r>
              <a:rPr lang="en-US" sz="2000" b="1" dirty="0"/>
              <a:t>Logos</a:t>
            </a:r>
            <a:r>
              <a:rPr lang="en-US" sz="2000" dirty="0"/>
              <a:t>  </a:t>
            </a:r>
          </a:p>
          <a:p>
            <a:pPr lvl="1"/>
            <a:r>
              <a:rPr lang="en-US" sz="1800" dirty="0"/>
              <a:t>All logos should be pre-approved by Marketing &amp; Communications Dept. </a:t>
            </a:r>
          </a:p>
          <a:p>
            <a:pPr lvl="1"/>
            <a:r>
              <a:rPr lang="en-US" sz="1800" dirty="0"/>
              <a:t>Payments for sweatshirts or mugs will not be processed without pre-approval.</a:t>
            </a:r>
          </a:p>
        </p:txBody>
      </p:sp>
    </p:spTree>
    <p:extLst>
      <p:ext uri="{BB962C8B-B14F-4D97-AF65-F5344CB8AC3E}">
        <p14:creationId xmlns:p14="http://schemas.microsoft.com/office/powerpoint/2010/main" val="128754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Affairs Contact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Johanna Infanzon, Budget Manager</a:t>
            </a:r>
          </a:p>
          <a:p>
            <a:pPr marL="0" indent="0">
              <a:buNone/>
            </a:pPr>
            <a:r>
              <a:rPr lang="en-US" dirty="0"/>
              <a:t>      Office: FH 124</a:t>
            </a:r>
          </a:p>
          <a:p>
            <a:pPr marL="0" indent="0">
              <a:buNone/>
            </a:pPr>
            <a:r>
              <a:rPr lang="en-US" dirty="0"/>
              <a:t>      Email: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Johanna.Infanzon@lls.edu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Kristina Carrasco, Accounting Analyst  </a:t>
            </a:r>
          </a:p>
          <a:p>
            <a:pPr marL="0" indent="0">
              <a:buNone/>
            </a:pPr>
            <a:r>
              <a:rPr lang="en-US" dirty="0"/>
              <a:t>      Office: FH 122</a:t>
            </a:r>
          </a:p>
          <a:p>
            <a:pPr marL="0" indent="0">
              <a:buNone/>
            </a:pPr>
            <a:r>
              <a:rPr lang="en-US" dirty="0"/>
              <a:t>      Email: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Kristina.Carrasco@lls.edu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7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668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2BD290-92B2-39BB-CC6B-B9E1A1F2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Presentation Available online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6CC70C-7D93-F8CC-1DFA-EFC317583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5061" y="4591665"/>
            <a:ext cx="5428551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i="0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my.lls.edu/finance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5EAE72-3D24-4A03-9BDF-FBE8C100A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6F2A6D-EB50-477B-BD17-230CCC8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FBA8B6C-1D72-481E-A101-FBBBF888B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6FCD9A8-07DA-4FCE-B3CC-44762A40B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8015FC0-D7CD-0562-F4DF-254247E20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4" y="1677216"/>
            <a:ext cx="3526244" cy="35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1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Account Balances </a:t>
            </a:r>
          </a:p>
          <a:p>
            <a:r>
              <a:rPr lang="en-US" sz="2000" b="1" dirty="0"/>
              <a:t>Deposits</a:t>
            </a:r>
          </a:p>
          <a:p>
            <a:r>
              <a:rPr lang="en-US" sz="2000" b="1" dirty="0"/>
              <a:t>Student Organization Revenue</a:t>
            </a:r>
          </a:p>
          <a:p>
            <a:r>
              <a:rPr lang="en-US" sz="2000" b="1" dirty="0"/>
              <a:t>Cash Transferring Applications</a:t>
            </a:r>
          </a:p>
          <a:p>
            <a:r>
              <a:rPr lang="en-US" sz="2000" b="1" dirty="0"/>
              <a:t>Expenses &amp; Payments</a:t>
            </a:r>
          </a:p>
          <a:p>
            <a:r>
              <a:rPr lang="en-US" sz="2000" b="1" dirty="0"/>
              <a:t>Reimbursements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BF73-11D0-767D-2CDD-342EF56BE9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Receipts</a:t>
            </a:r>
          </a:p>
          <a:p>
            <a:r>
              <a:rPr lang="en-US" sz="2000" b="1" dirty="0"/>
              <a:t>Approvers</a:t>
            </a:r>
          </a:p>
          <a:p>
            <a:r>
              <a:rPr lang="en-US" sz="2000" b="1" dirty="0"/>
              <a:t>Reimbursements Workflow</a:t>
            </a:r>
          </a:p>
          <a:p>
            <a:r>
              <a:rPr lang="en-US" sz="2000" b="1" dirty="0"/>
              <a:t>Other Important Items </a:t>
            </a:r>
          </a:p>
          <a:p>
            <a:r>
              <a:rPr lang="en-US" sz="2000" b="1" dirty="0"/>
              <a:t>Fiscal Affairs Contact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Balances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What’s our Student Org. account balance?</a:t>
            </a:r>
          </a:p>
          <a:p>
            <a:pPr lvl="1"/>
            <a:r>
              <a:rPr lang="en-US" sz="1800" dirty="0"/>
              <a:t>Email Kristina Carrasco for account balances</a:t>
            </a:r>
          </a:p>
          <a:p>
            <a:pPr lvl="1"/>
            <a:r>
              <a:rPr lang="en-US" sz="1800" dirty="0"/>
              <a:t>For DSBA approved budget/balance, contact DSBA Treasurer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Who can request the account balance? </a:t>
            </a:r>
          </a:p>
          <a:p>
            <a:pPr lvl="1"/>
            <a:r>
              <a:rPr lang="en-US" sz="1800" dirty="0"/>
              <a:t>Presidents, Vice Presidents, and Treasures</a:t>
            </a:r>
          </a:p>
          <a:p>
            <a:endParaRPr lang="en-US" sz="2000" dirty="0"/>
          </a:p>
          <a:p>
            <a:r>
              <a:rPr lang="en-US" sz="2000" b="1" dirty="0"/>
              <a:t>It is the responsibility of the Student Org to keep track of all budgets and review and approve expenses.</a:t>
            </a:r>
          </a:p>
        </p:txBody>
      </p:sp>
    </p:spTree>
    <p:extLst>
      <p:ext uri="{BB962C8B-B14F-4D97-AF65-F5344CB8AC3E}">
        <p14:creationId xmlns:p14="http://schemas.microsoft.com/office/powerpoint/2010/main" val="262144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53126" cy="35687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/>
              <a:t>Checks should be deposited ASAP to avoid being lost or stolen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000" b="1" dirty="0"/>
              <a:t>Deposit envelopes can be found outside the Cashier Office window </a:t>
            </a:r>
          </a:p>
          <a:p>
            <a:pPr lvl="1">
              <a:spcBef>
                <a:spcPts val="0"/>
              </a:spcBef>
            </a:pPr>
            <a:r>
              <a:rPr lang="en-US" sz="1800" b="1" dirty="0"/>
              <a:t>Founder Hall First Floor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000" b="1" dirty="0"/>
              <a:t>Deposit receipts will be emailed to the individual depositing once processed</a:t>
            </a:r>
          </a:p>
        </p:txBody>
      </p:sp>
    </p:spTree>
    <p:extLst>
      <p:ext uri="{BB962C8B-B14F-4D97-AF65-F5344CB8AC3E}">
        <p14:creationId xmlns:p14="http://schemas.microsoft.com/office/powerpoint/2010/main" val="16327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43F68-1FA2-A24A-9CC4-47CD16E0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1385887"/>
            <a:ext cx="9515475" cy="408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8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2DB0-2367-607E-C392-5D35F9A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Organization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7753-AC00-1854-A9F4-02E88F35C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838864"/>
          </a:xfrm>
        </p:spPr>
        <p:txBody>
          <a:bodyPr>
            <a:normAutofit/>
          </a:bodyPr>
          <a:lstStyle/>
          <a:p>
            <a:r>
              <a:rPr lang="en-US" sz="2000" b="1" dirty="0"/>
              <a:t>Membership Dues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Check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Credit/Debit Card: </a:t>
            </a:r>
            <a:r>
              <a:rPr lang="en-US" sz="17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https://apps.lls.edu/online-payment/</a:t>
            </a:r>
            <a:r>
              <a:rPr lang="en-US" sz="1700" dirty="0">
                <a:solidFill>
                  <a:srgbClr val="C00000"/>
                </a:solidFill>
              </a:rPr>
              <a:t>  </a:t>
            </a:r>
          </a:p>
          <a:p>
            <a:pPr lvl="1"/>
            <a:endParaRPr lang="en-US" sz="1800" dirty="0">
              <a:solidFill>
                <a:srgbClr val="C00000"/>
              </a:solidFill>
              <a:latin typeface="TimesNewRomanPSMT"/>
            </a:endParaRPr>
          </a:p>
          <a:p>
            <a:r>
              <a:rPr lang="en-US" sz="2000" b="1" dirty="0"/>
              <a:t>Donations</a:t>
            </a:r>
          </a:p>
          <a:p>
            <a:pPr lvl="1"/>
            <a:r>
              <a:rPr lang="en-US" sz="1800" dirty="0"/>
              <a:t>Please contact Isabelle Sotomayor in</a:t>
            </a:r>
            <a:r>
              <a:rPr lang="en-US" sz="1800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/>
              <a:t>Advancement for assistance in receiving donations.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Donation payments should NOT be processed using the above link.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BD092-2087-89FD-90E7-92C4E5105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12" y="2668732"/>
            <a:ext cx="5995554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33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C67A-A931-2304-EB6E-80382FE4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Transferring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BA5C-638A-225E-6326-E906F012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Cash transferring transactions and confirmations are </a:t>
            </a:r>
            <a:r>
              <a:rPr lang="en-US" u="sng" dirty="0">
                <a:latin typeface="+mj-lt"/>
                <a:ea typeface="Calibri" panose="020F0502020204030204" pitchFamily="34" charset="0"/>
              </a:rPr>
              <a:t>NOT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considered receipts or proof of payment</a:t>
            </a:r>
          </a:p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We </a:t>
            </a:r>
            <a:r>
              <a:rPr lang="en-US" sz="1800" u="sng" dirty="0">
                <a:effectLst/>
                <a:latin typeface="+mj-lt"/>
                <a:ea typeface="Calibri" panose="020F0502020204030204" pitchFamily="34" charset="0"/>
              </a:rPr>
              <a:t>cannot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and will </a:t>
            </a:r>
            <a:r>
              <a:rPr lang="en-US" sz="1800" u="sng" dirty="0">
                <a:effectLst/>
                <a:latin typeface="+mj-lt"/>
                <a:ea typeface="Calibri" panose="020F0502020204030204" pitchFamily="34" charset="0"/>
              </a:rPr>
              <a:t>not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reimburse out-of-pocket expenses paid by using cash transferring app confirmations</a:t>
            </a:r>
            <a:endParaRPr lang="en-US" sz="1800" b="1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The following are a few examples of cash transferring apps: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B397A-26D2-E5A0-6392-681D557FB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73" y="4449835"/>
            <a:ext cx="2553056" cy="1752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8A4ED-6DB6-0169-A6C0-1BD3B186B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98" y="4411730"/>
            <a:ext cx="3077004" cy="1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77525-2F1E-B7DC-EA12-A753BF554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33" y="4449835"/>
            <a:ext cx="3010320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 &amp;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877807" cy="3662389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Student orgs pay for expenses out-of-pocket and are later reimbursed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000" b="1" dirty="0"/>
              <a:t>Large Expenses (Big Ticket Items): Student Affairs can assist with payments</a:t>
            </a:r>
          </a:p>
          <a:p>
            <a:pPr lvl="1"/>
            <a:r>
              <a:rPr lang="en-US" sz="1800" dirty="0"/>
              <a:t>Examples</a:t>
            </a:r>
            <a:r>
              <a:rPr lang="en-US" sz="1800" b="1" dirty="0"/>
              <a:t>: </a:t>
            </a:r>
            <a:r>
              <a:rPr lang="en-US" sz="1800" dirty="0"/>
              <a:t>venue rentals, catering, sweatshirts, etc.</a:t>
            </a:r>
          </a:p>
          <a:p>
            <a:pPr lvl="1"/>
            <a:r>
              <a:rPr lang="en-US" sz="1800" dirty="0"/>
              <a:t>If payment assistance is needed, please contact the above as soon as possible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b="1" u="sng" dirty="0"/>
              <a:t>Not</a:t>
            </a:r>
            <a:r>
              <a:rPr lang="en-US" sz="2000" b="1" dirty="0"/>
              <a:t> a payment option:</a:t>
            </a:r>
          </a:p>
          <a:p>
            <a:pPr lvl="1"/>
            <a:r>
              <a:rPr lang="en-US" sz="1800" dirty="0"/>
              <a:t>LLS Student Org credit card – there are NO Student Org credit cards on campus</a:t>
            </a:r>
          </a:p>
          <a:p>
            <a:pPr lvl="1"/>
            <a:r>
              <a:rPr lang="en-US" sz="1800" dirty="0"/>
              <a:t>LLS Cash advance – Cash advances for students are NOT allowed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29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1772</TotalTime>
  <Words>622</Words>
  <Application>Microsoft Office PowerPoint</Application>
  <PresentationFormat>Widescreen</PresentationFormat>
  <Paragraphs>110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TimesNewRomanPSMT</vt:lpstr>
      <vt:lpstr>Wingdings 3</vt:lpstr>
      <vt:lpstr>Ion Boardroom</vt:lpstr>
      <vt:lpstr>Student Organizations: Fiscal Affairs Policies &amp; Procedures  </vt:lpstr>
      <vt:lpstr> Presentation Available online</vt:lpstr>
      <vt:lpstr>Agenda</vt:lpstr>
      <vt:lpstr>Account Balances</vt:lpstr>
      <vt:lpstr>Deposits </vt:lpstr>
      <vt:lpstr>PowerPoint Presentation</vt:lpstr>
      <vt:lpstr>Student Organization Revenue</vt:lpstr>
      <vt:lpstr>Cash Transferring Applications</vt:lpstr>
      <vt:lpstr>Expenses &amp; Payments</vt:lpstr>
      <vt:lpstr>Reimbursements </vt:lpstr>
      <vt:lpstr>Receipts </vt:lpstr>
      <vt:lpstr>Receipts</vt:lpstr>
      <vt:lpstr>Approvers</vt:lpstr>
      <vt:lpstr>Reimbursement Workflow</vt:lpstr>
      <vt:lpstr>PowerPoint Presentation</vt:lpstr>
      <vt:lpstr>Other Important Items  </vt:lpstr>
      <vt:lpstr>Fiscal Affairs Contact Information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Organizations: Fiscal Affairs Reminders &amp; Policies</dc:title>
  <dc:creator>Hernandez, Johanna G.</dc:creator>
  <cp:lastModifiedBy>Infanzon, Johanna</cp:lastModifiedBy>
  <cp:revision>100</cp:revision>
  <cp:lastPrinted>2022-08-30T17:45:50Z</cp:lastPrinted>
  <dcterms:created xsi:type="dcterms:W3CDTF">2017-08-14T17:53:00Z</dcterms:created>
  <dcterms:modified xsi:type="dcterms:W3CDTF">2023-08-29T17:08:10Z</dcterms:modified>
</cp:coreProperties>
</file>